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1" r:id="rId3"/>
    <p:sldId id="256" r:id="rId4"/>
    <p:sldId id="270" r:id="rId5"/>
    <p:sldId id="257" r:id="rId6"/>
    <p:sldId id="258" r:id="rId7"/>
    <p:sldId id="259" r:id="rId8"/>
    <p:sldId id="260" r:id="rId9"/>
    <p:sldId id="262" r:id="rId10"/>
    <p:sldId id="263" r:id="rId11"/>
    <p:sldId id="265" r:id="rId12"/>
    <p:sldId id="266" r:id="rId13"/>
    <p:sldId id="264" r:id="rId14"/>
    <p:sldId id="261" r:id="rId15"/>
    <p:sldId id="267" r:id="rId16"/>
    <p:sldId id="268"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36" autoAdjust="0"/>
    <p:restoredTop sz="90941" autoAdjust="0"/>
  </p:normalViewPr>
  <p:slideViewPr>
    <p:cSldViewPr>
      <p:cViewPr varScale="1">
        <p:scale>
          <a:sx n="67" d="100"/>
          <a:sy n="67" d="100"/>
        </p:scale>
        <p:origin x="-2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98B710-D912-473C-8717-02A8B1B6E650}" type="slidenum">
              <a:rPr lang="en-US"/>
              <a:pPr/>
              <a:t>‹#›</a:t>
            </a:fld>
            <a:endParaRPr lang="en-US"/>
          </a:p>
        </p:txBody>
      </p:sp>
    </p:spTree>
    <p:extLst>
      <p:ext uri="{BB962C8B-B14F-4D97-AF65-F5344CB8AC3E}">
        <p14:creationId xmlns:p14="http://schemas.microsoft.com/office/powerpoint/2010/main" val="368154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42DC1B-9B59-417D-9788-BF5330FD635F}" type="slidenum">
              <a:rPr lang="en-US"/>
              <a:pPr/>
              <a:t>‹#›</a:t>
            </a:fld>
            <a:endParaRPr lang="en-US"/>
          </a:p>
        </p:txBody>
      </p:sp>
    </p:spTree>
    <p:extLst>
      <p:ext uri="{BB962C8B-B14F-4D97-AF65-F5344CB8AC3E}">
        <p14:creationId xmlns:p14="http://schemas.microsoft.com/office/powerpoint/2010/main" val="31697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651741-926B-40B3-8814-CB83C041323A}" type="slidenum">
              <a:rPr lang="en-US"/>
              <a:pPr/>
              <a:t>‹#›</a:t>
            </a:fld>
            <a:endParaRPr lang="en-US"/>
          </a:p>
        </p:txBody>
      </p:sp>
    </p:spTree>
    <p:extLst>
      <p:ext uri="{BB962C8B-B14F-4D97-AF65-F5344CB8AC3E}">
        <p14:creationId xmlns:p14="http://schemas.microsoft.com/office/powerpoint/2010/main" val="83338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7B3CF2-7B6E-4DFA-8E64-3F6BA05D51BD}" type="slidenum">
              <a:rPr lang="en-US"/>
              <a:pPr/>
              <a:t>‹#›</a:t>
            </a:fld>
            <a:endParaRPr lang="en-US"/>
          </a:p>
        </p:txBody>
      </p:sp>
    </p:spTree>
    <p:extLst>
      <p:ext uri="{BB962C8B-B14F-4D97-AF65-F5344CB8AC3E}">
        <p14:creationId xmlns:p14="http://schemas.microsoft.com/office/powerpoint/2010/main" val="319393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8038E3-E2C5-48B5-B751-A4EF727DFD3A}" type="slidenum">
              <a:rPr lang="en-US"/>
              <a:pPr/>
              <a:t>‹#›</a:t>
            </a:fld>
            <a:endParaRPr lang="en-US"/>
          </a:p>
        </p:txBody>
      </p:sp>
    </p:spTree>
    <p:extLst>
      <p:ext uri="{BB962C8B-B14F-4D97-AF65-F5344CB8AC3E}">
        <p14:creationId xmlns:p14="http://schemas.microsoft.com/office/powerpoint/2010/main" val="75755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EE6D75-5A6E-4989-99BE-B092CF694EA2}" type="slidenum">
              <a:rPr lang="en-US"/>
              <a:pPr/>
              <a:t>‹#›</a:t>
            </a:fld>
            <a:endParaRPr lang="en-US"/>
          </a:p>
        </p:txBody>
      </p:sp>
    </p:spTree>
    <p:extLst>
      <p:ext uri="{BB962C8B-B14F-4D97-AF65-F5344CB8AC3E}">
        <p14:creationId xmlns:p14="http://schemas.microsoft.com/office/powerpoint/2010/main" val="289634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28A0ABD-092D-4D4F-8347-A4B44564B8C9}" type="slidenum">
              <a:rPr lang="en-US"/>
              <a:pPr/>
              <a:t>‹#›</a:t>
            </a:fld>
            <a:endParaRPr lang="en-US"/>
          </a:p>
        </p:txBody>
      </p:sp>
    </p:spTree>
    <p:extLst>
      <p:ext uri="{BB962C8B-B14F-4D97-AF65-F5344CB8AC3E}">
        <p14:creationId xmlns:p14="http://schemas.microsoft.com/office/powerpoint/2010/main" val="24751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33E7FA6-AD1B-43DB-A45F-A1C0C03DA6A4}" type="slidenum">
              <a:rPr lang="en-US"/>
              <a:pPr/>
              <a:t>‹#›</a:t>
            </a:fld>
            <a:endParaRPr lang="en-US"/>
          </a:p>
        </p:txBody>
      </p:sp>
    </p:spTree>
    <p:extLst>
      <p:ext uri="{BB962C8B-B14F-4D97-AF65-F5344CB8AC3E}">
        <p14:creationId xmlns:p14="http://schemas.microsoft.com/office/powerpoint/2010/main" val="234674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9F58BC9-460F-410B-AEAC-D5CB621C4529}" type="slidenum">
              <a:rPr lang="en-US"/>
              <a:pPr/>
              <a:t>‹#›</a:t>
            </a:fld>
            <a:endParaRPr lang="en-US"/>
          </a:p>
        </p:txBody>
      </p:sp>
    </p:spTree>
    <p:extLst>
      <p:ext uri="{BB962C8B-B14F-4D97-AF65-F5344CB8AC3E}">
        <p14:creationId xmlns:p14="http://schemas.microsoft.com/office/powerpoint/2010/main" val="386294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5A8B2A-69FD-4B70-9624-1C40D80F49D3}" type="slidenum">
              <a:rPr lang="en-US"/>
              <a:pPr/>
              <a:t>‹#›</a:t>
            </a:fld>
            <a:endParaRPr lang="en-US"/>
          </a:p>
        </p:txBody>
      </p:sp>
    </p:spTree>
    <p:extLst>
      <p:ext uri="{BB962C8B-B14F-4D97-AF65-F5344CB8AC3E}">
        <p14:creationId xmlns:p14="http://schemas.microsoft.com/office/powerpoint/2010/main" val="129888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BB9659-52BF-4964-B8B6-37748F7C0787}" type="slidenum">
              <a:rPr lang="en-US"/>
              <a:pPr/>
              <a:t>‹#›</a:t>
            </a:fld>
            <a:endParaRPr lang="en-US"/>
          </a:p>
        </p:txBody>
      </p:sp>
    </p:spTree>
    <p:extLst>
      <p:ext uri="{BB962C8B-B14F-4D97-AF65-F5344CB8AC3E}">
        <p14:creationId xmlns:p14="http://schemas.microsoft.com/office/powerpoint/2010/main" val="90008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8F4A84E-4535-4B2C-9066-A7766AB7643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olemankasmira\AppData\Local\Microsoft\Windows\Temporary Internet Files\Content.IE5\A2HWBPHE\MM90023646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99787"/>
            <a:ext cx="5791200" cy="536761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atin typeface="SF Fedora" pitchFamily="2" charset="0"/>
              </a:rPr>
              <a:t>The Writing Projects for 7</a:t>
            </a:r>
            <a:r>
              <a:rPr lang="en-US" baseline="30000">
                <a:latin typeface="SF Fedora" pitchFamily="2" charset="0"/>
              </a:rPr>
              <a:t>th</a:t>
            </a:r>
            <a:r>
              <a:rPr lang="en-US">
                <a:latin typeface="SF Fedora" pitchFamily="2" charset="0"/>
              </a:rPr>
              <a:t> Grade</a:t>
            </a:r>
          </a:p>
        </p:txBody>
      </p:sp>
      <p:sp>
        <p:nvSpPr>
          <p:cNvPr id="11267" name="Rectangle 3"/>
          <p:cNvSpPr>
            <a:spLocks noGrp="1" noChangeArrowheads="1"/>
          </p:cNvSpPr>
          <p:nvPr>
            <p:ph sz="half" idx="1"/>
          </p:nvPr>
        </p:nvSpPr>
        <p:spPr/>
        <p:txBody>
          <a:bodyPr/>
          <a:lstStyle/>
          <a:p>
            <a:r>
              <a:rPr lang="en-US">
                <a:latin typeface="Kristen ITC" pitchFamily="66" charset="0"/>
              </a:rPr>
              <a:t>Response to Literature (</a:t>
            </a:r>
            <a:r>
              <a:rPr lang="en-US" sz="2000">
                <a:latin typeface="Kristen ITC" pitchFamily="66" charset="0"/>
              </a:rPr>
              <a:t>Writing Standard 7.2.2)</a:t>
            </a:r>
            <a:endParaRPr lang="en-US" sz="2000"/>
          </a:p>
          <a:p>
            <a:r>
              <a:rPr lang="en-US">
                <a:latin typeface="Kristen ITC" pitchFamily="66" charset="0"/>
              </a:rPr>
              <a:t>Fictional Autobiographical Narrative </a:t>
            </a:r>
          </a:p>
          <a:p>
            <a:pPr>
              <a:buFontTx/>
              <a:buNone/>
            </a:pPr>
            <a:r>
              <a:rPr lang="en-US">
                <a:latin typeface="Kristen ITC" pitchFamily="66" charset="0"/>
              </a:rPr>
              <a:t>	(</a:t>
            </a:r>
            <a:r>
              <a:rPr lang="en-US" sz="2000">
                <a:latin typeface="Kristen ITC" pitchFamily="66" charset="0"/>
              </a:rPr>
              <a:t>Writing Standard 7.2.1)</a:t>
            </a:r>
            <a:endParaRPr lang="en-US" sz="2000"/>
          </a:p>
          <a:p>
            <a:r>
              <a:rPr lang="en-US">
                <a:latin typeface="Kristen ITC" pitchFamily="66" charset="0"/>
              </a:rPr>
              <a:t>Research Report (</a:t>
            </a:r>
            <a:r>
              <a:rPr lang="en-US" sz="2000">
                <a:latin typeface="Kristen ITC" pitchFamily="66" charset="0"/>
              </a:rPr>
              <a:t>Writing Standard 7.2.3)</a:t>
            </a:r>
            <a:endParaRPr lang="en-US" sz="2000"/>
          </a:p>
        </p:txBody>
      </p:sp>
      <p:sp>
        <p:nvSpPr>
          <p:cNvPr id="11268" name="Rectangle 4"/>
          <p:cNvSpPr>
            <a:spLocks noGrp="1" noChangeArrowheads="1"/>
          </p:cNvSpPr>
          <p:nvPr>
            <p:ph sz="half" idx="2"/>
          </p:nvPr>
        </p:nvSpPr>
        <p:spPr/>
        <p:txBody>
          <a:bodyPr/>
          <a:lstStyle/>
          <a:p>
            <a:r>
              <a:rPr lang="en-US">
                <a:latin typeface="Kristen ITC" pitchFamily="66" charset="0"/>
              </a:rPr>
              <a:t>Persuasive Composition </a:t>
            </a:r>
          </a:p>
          <a:p>
            <a:pPr>
              <a:buFontTx/>
              <a:buNone/>
            </a:pPr>
            <a:r>
              <a:rPr lang="en-US">
                <a:latin typeface="Kristen ITC" pitchFamily="66" charset="0"/>
              </a:rPr>
              <a:t>	(</a:t>
            </a:r>
            <a:r>
              <a:rPr lang="en-US" sz="2000">
                <a:latin typeface="Kristen ITC" pitchFamily="66" charset="0"/>
              </a:rPr>
              <a:t>Writing Standard 7.2.4)</a:t>
            </a:r>
            <a:endParaRPr lang="en-US" sz="2000"/>
          </a:p>
          <a:p>
            <a:r>
              <a:rPr lang="en-US">
                <a:latin typeface="Kristen ITC" pitchFamily="66" charset="0"/>
              </a:rPr>
              <a:t>Summary</a:t>
            </a:r>
          </a:p>
          <a:p>
            <a:pPr>
              <a:buFontTx/>
              <a:buNone/>
            </a:pPr>
            <a:r>
              <a:rPr lang="en-US">
                <a:latin typeface="Kristen ITC" pitchFamily="66" charset="0"/>
              </a:rPr>
              <a:t>	 </a:t>
            </a:r>
            <a:r>
              <a:rPr lang="en-US" sz="2000">
                <a:latin typeface="Kristen ITC" pitchFamily="66" charset="0"/>
              </a:rPr>
              <a:t>(Writing Standard 7.2.5)</a:t>
            </a:r>
            <a:endParaRPr lang="en-US" sz="2000"/>
          </a:p>
          <a:p>
            <a:r>
              <a:rPr lang="en-US">
                <a:latin typeface="Kristen ITC" pitchFamily="66" charset="0"/>
              </a:rPr>
              <a:t>How to Essay</a:t>
            </a:r>
          </a:p>
          <a:p>
            <a:pPr>
              <a:buFontTx/>
              <a:buNone/>
            </a:pPr>
            <a:r>
              <a:rPr lang="en-US">
                <a:latin typeface="Kristen ITC" pitchFamily="66" charset="0"/>
              </a:rPr>
              <a:t>	 </a:t>
            </a:r>
            <a:r>
              <a:rPr lang="en-US" sz="2000">
                <a:latin typeface="Kristen ITC" pitchFamily="66" charset="0"/>
              </a:rPr>
              <a:t>(Writing Standard (8.2.6)</a:t>
            </a:r>
          </a:p>
          <a:p>
            <a:endParaRPr 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r>
              <a:rPr lang="en-US" b="1">
                <a:latin typeface="SF Fedora" pitchFamily="2" charset="0"/>
                <a:cs typeface="Times New Roman" pitchFamily="18" charset="0"/>
              </a:rPr>
              <a:t>7</a:t>
            </a:r>
            <a:r>
              <a:rPr lang="en-US" b="1" baseline="30000">
                <a:latin typeface="SF Fedora" pitchFamily="2" charset="0"/>
                <a:cs typeface="Times New Roman" pitchFamily="18" charset="0"/>
              </a:rPr>
              <a:t>th</a:t>
            </a:r>
            <a:r>
              <a:rPr lang="en-US" b="1">
                <a:latin typeface="SF Fedora" pitchFamily="2" charset="0"/>
                <a:cs typeface="Times New Roman" pitchFamily="18" charset="0"/>
              </a:rPr>
              <a:t> Grade Vocabulary</a:t>
            </a:r>
            <a:r>
              <a:rPr lang="en-US">
                <a:latin typeface="SF Fedora" pitchFamily="2" charset="0"/>
                <a:cs typeface="Times New Roman" pitchFamily="18" charset="0"/>
              </a:rPr>
              <a:t/>
            </a:r>
            <a:br>
              <a:rPr lang="en-US">
                <a:latin typeface="SF Fedora" pitchFamily="2" charset="0"/>
                <a:cs typeface="Times New Roman" pitchFamily="18" charset="0"/>
              </a:rPr>
            </a:br>
            <a:endParaRPr lang="en-US">
              <a:latin typeface="SF Fedora" pitchFamily="2" charset="0"/>
              <a:cs typeface="Times New Roman" pitchFamily="18" charset="0"/>
            </a:endParaRPr>
          </a:p>
        </p:txBody>
      </p:sp>
      <p:sp>
        <p:nvSpPr>
          <p:cNvPr id="13315" name="Rectangle 1027"/>
          <p:cNvSpPr>
            <a:spLocks noGrp="1" noChangeArrowheads="1"/>
          </p:cNvSpPr>
          <p:nvPr>
            <p:ph sz="half" idx="1"/>
          </p:nvPr>
        </p:nvSpPr>
        <p:spPr>
          <a:xfrm>
            <a:off x="685800" y="1447800"/>
            <a:ext cx="3810000" cy="4648200"/>
          </a:xfrm>
        </p:spPr>
        <p:txBody>
          <a:bodyPr/>
          <a:lstStyle/>
          <a:p>
            <a:r>
              <a:rPr lang="en-US" dirty="0">
                <a:latin typeface="Kristen ITC" pitchFamily="66" charset="0"/>
                <a:cs typeface="Times New Roman" pitchFamily="18" charset="0"/>
              </a:rPr>
              <a:t>Curriculum focuses on word origin to better prepare students for high school entrance exams and an overall knowledge of the English language, which will benefit the students in the future. </a:t>
            </a:r>
          </a:p>
        </p:txBody>
      </p:sp>
      <p:sp>
        <p:nvSpPr>
          <p:cNvPr id="13316" name="Rectangle 1028"/>
          <p:cNvSpPr>
            <a:spLocks noGrp="1" noChangeArrowheads="1"/>
          </p:cNvSpPr>
          <p:nvPr>
            <p:ph sz="half" idx="2"/>
          </p:nvPr>
        </p:nvSpPr>
        <p:spPr>
          <a:xfrm>
            <a:off x="4572000" y="1219200"/>
            <a:ext cx="3886200" cy="4876800"/>
          </a:xfrm>
        </p:spPr>
        <p:txBody>
          <a:bodyPr/>
          <a:lstStyle/>
          <a:p>
            <a:pPr>
              <a:lnSpc>
                <a:spcPct val="90000"/>
              </a:lnSpc>
            </a:pPr>
            <a:r>
              <a:rPr lang="en-US" sz="2000" dirty="0">
                <a:latin typeface="Kristen ITC" pitchFamily="66" charset="0"/>
                <a:cs typeface="Times New Roman" pitchFamily="18" charset="0"/>
              </a:rPr>
              <a:t>Additionally, students will understand the most important points in the history of English language and use common word origins to determine the historical influences on English word meanings. Consequently, standard weekly homework and quizzes will be given. Tests will be taken weekly with cumulative review projects every three lessons.</a:t>
            </a:r>
          </a:p>
          <a:p>
            <a:pPr>
              <a:lnSpc>
                <a:spcPct val="90000"/>
              </a:lnSpc>
            </a:pPr>
            <a:endParaRPr lang="en-US" sz="2000" dirty="0">
              <a:latin typeface="Kristen ITC" pitchFamily="66"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r>
              <a:rPr lang="en-US" dirty="0">
                <a:latin typeface="SF Fedora" pitchFamily="2" charset="0"/>
              </a:rPr>
              <a:t>8</a:t>
            </a:r>
            <a:r>
              <a:rPr lang="en-US" baseline="30000" dirty="0">
                <a:latin typeface="SF Fedora" pitchFamily="2" charset="0"/>
              </a:rPr>
              <a:t>th</a:t>
            </a:r>
            <a:r>
              <a:rPr lang="en-US" dirty="0">
                <a:latin typeface="SF Fedora" pitchFamily="2" charset="0"/>
              </a:rPr>
              <a:t> Grade Writing </a:t>
            </a:r>
            <a:br>
              <a:rPr lang="en-US" dirty="0">
                <a:latin typeface="SF Fedora" pitchFamily="2" charset="0"/>
              </a:rPr>
            </a:br>
            <a:r>
              <a:rPr lang="en-US" dirty="0">
                <a:latin typeface="SF Fedora" pitchFamily="2" charset="0"/>
              </a:rPr>
              <a:t>Projects</a:t>
            </a:r>
          </a:p>
        </p:txBody>
      </p:sp>
      <p:sp>
        <p:nvSpPr>
          <p:cNvPr id="14339" name="Rectangle 1027"/>
          <p:cNvSpPr>
            <a:spLocks noGrp="1" noChangeArrowheads="1"/>
          </p:cNvSpPr>
          <p:nvPr>
            <p:ph sz="half" idx="1"/>
          </p:nvPr>
        </p:nvSpPr>
        <p:spPr/>
        <p:txBody>
          <a:bodyPr/>
          <a:lstStyle/>
          <a:p>
            <a:r>
              <a:rPr lang="en-US" sz="2400" dirty="0">
                <a:latin typeface="Kristen ITC" pitchFamily="66" charset="0"/>
              </a:rPr>
              <a:t>Biography </a:t>
            </a:r>
          </a:p>
          <a:p>
            <a:pPr>
              <a:buFontTx/>
              <a:buNone/>
            </a:pPr>
            <a:r>
              <a:rPr lang="en-US" sz="2400" dirty="0">
                <a:latin typeface="Kristen ITC" pitchFamily="66" charset="0"/>
              </a:rPr>
              <a:t>	(Writing Standard 8.2.1)</a:t>
            </a:r>
            <a:endParaRPr lang="en-US" sz="2400" dirty="0"/>
          </a:p>
          <a:p>
            <a:r>
              <a:rPr lang="en-US" sz="2400" dirty="0">
                <a:latin typeface="Kristen ITC" pitchFamily="66" charset="0"/>
              </a:rPr>
              <a:t>Job Resume with Business Letter and Technical Document  </a:t>
            </a:r>
          </a:p>
          <a:p>
            <a:pPr>
              <a:buFontTx/>
              <a:buNone/>
            </a:pPr>
            <a:r>
              <a:rPr lang="en-US" sz="2400" dirty="0">
                <a:latin typeface="Kristen ITC" pitchFamily="66" charset="0"/>
              </a:rPr>
              <a:t>	(Writing 8.2.5 and 8.2.4)</a:t>
            </a:r>
            <a:endParaRPr lang="en-US" sz="2400" dirty="0"/>
          </a:p>
          <a:p>
            <a:r>
              <a:rPr lang="en-US" sz="2400" dirty="0">
                <a:latin typeface="Kristen ITC" pitchFamily="66" charset="0"/>
              </a:rPr>
              <a:t>Research Report</a:t>
            </a:r>
          </a:p>
          <a:p>
            <a:pPr>
              <a:buFontTx/>
              <a:buNone/>
            </a:pPr>
            <a:r>
              <a:rPr lang="en-US" sz="2400" dirty="0">
                <a:latin typeface="Kristen ITC" pitchFamily="66" charset="0"/>
              </a:rPr>
              <a:t>	 (Writing Standard 8.2.3)</a:t>
            </a:r>
            <a:endParaRPr lang="en-US" sz="2400" dirty="0"/>
          </a:p>
        </p:txBody>
      </p:sp>
      <p:sp>
        <p:nvSpPr>
          <p:cNvPr id="14340" name="Rectangle 1028"/>
          <p:cNvSpPr>
            <a:spLocks noGrp="1" noChangeArrowheads="1"/>
          </p:cNvSpPr>
          <p:nvPr>
            <p:ph sz="half" idx="2"/>
          </p:nvPr>
        </p:nvSpPr>
        <p:spPr/>
        <p:txBody>
          <a:bodyPr/>
          <a:lstStyle/>
          <a:p>
            <a:r>
              <a:rPr lang="en-US">
                <a:latin typeface="Kristen ITC" pitchFamily="66" charset="0"/>
              </a:rPr>
              <a:t>Persuasive Editorial </a:t>
            </a:r>
            <a:r>
              <a:rPr lang="en-US" sz="2400">
                <a:latin typeface="Kristen ITC" pitchFamily="66" charset="0"/>
              </a:rPr>
              <a:t>(Writing Standard 8.2.4 and 8.2.2)</a:t>
            </a:r>
            <a:endParaRPr lang="en-US" sz="2400"/>
          </a:p>
          <a:p>
            <a:r>
              <a:rPr lang="en-US">
                <a:latin typeface="Kristen ITC" pitchFamily="66" charset="0"/>
              </a:rPr>
              <a:t>Four year contract  </a:t>
            </a:r>
            <a:r>
              <a:rPr lang="en-US" sz="2400">
                <a:latin typeface="Kristen ITC" pitchFamily="66" charset="0"/>
              </a:rPr>
              <a:t>(Writing Standard 8.2.6)</a:t>
            </a:r>
          </a:p>
          <a:p>
            <a:endParaRPr lang="en-US" sz="2400"/>
          </a:p>
          <a:p>
            <a:endParaRPr lang="en-US" sz="2400"/>
          </a:p>
          <a:p>
            <a:endParaRPr lang="en-US"/>
          </a:p>
        </p:txBody>
      </p:sp>
      <p:pic>
        <p:nvPicPr>
          <p:cNvPr id="14341" name="Picture 1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953000"/>
            <a:ext cx="31242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atin typeface="SF Fedora" pitchFamily="2" charset="0"/>
              </a:rPr>
              <a:t>7</a:t>
            </a:r>
            <a:r>
              <a:rPr lang="en-US" baseline="30000">
                <a:latin typeface="SF Fedora" pitchFamily="2" charset="0"/>
              </a:rPr>
              <a:t>th</a:t>
            </a:r>
            <a:r>
              <a:rPr lang="en-US">
                <a:latin typeface="SF Fedora" pitchFamily="2" charset="0"/>
              </a:rPr>
              <a:t> and 8</a:t>
            </a:r>
            <a:r>
              <a:rPr lang="en-US" baseline="30000">
                <a:latin typeface="SF Fedora" pitchFamily="2" charset="0"/>
              </a:rPr>
              <a:t>th</a:t>
            </a:r>
            <a:r>
              <a:rPr lang="en-US">
                <a:latin typeface="SF Fedora" pitchFamily="2" charset="0"/>
              </a:rPr>
              <a:t> Grammar</a:t>
            </a:r>
            <a:br>
              <a:rPr lang="en-US">
                <a:latin typeface="SF Fedora" pitchFamily="2" charset="0"/>
              </a:rPr>
            </a:br>
            <a:r>
              <a:rPr lang="en-US">
                <a:latin typeface="SF Fedora" pitchFamily="2" charset="0"/>
                <a:cs typeface="Times New Roman" pitchFamily="18" charset="0"/>
              </a:rPr>
              <a:t>Curriculum</a:t>
            </a:r>
          </a:p>
        </p:txBody>
      </p:sp>
      <p:sp>
        <p:nvSpPr>
          <p:cNvPr id="12291" name="Rectangle 3"/>
          <p:cNvSpPr>
            <a:spLocks noGrp="1" noChangeArrowheads="1"/>
          </p:cNvSpPr>
          <p:nvPr>
            <p:ph sz="half" idx="1"/>
          </p:nvPr>
        </p:nvSpPr>
        <p:spPr/>
        <p:txBody>
          <a:bodyPr/>
          <a:lstStyle/>
          <a:p>
            <a:r>
              <a:rPr lang="en-US">
                <a:latin typeface="Kristen ITC" pitchFamily="66" charset="0"/>
                <a:cs typeface="Times New Roman" pitchFamily="18" charset="0"/>
              </a:rPr>
              <a:t>We will also include grammar within the school year curriculum, which will focus on parts of speech, sentence structure, and punctuation.  </a:t>
            </a:r>
            <a:endParaRPr lang="en-US">
              <a:cs typeface="Times New Roman" pitchFamily="18" charset="0"/>
            </a:endParaRPr>
          </a:p>
        </p:txBody>
      </p:sp>
      <p:sp>
        <p:nvSpPr>
          <p:cNvPr id="12292" name="Rectangle 4"/>
          <p:cNvSpPr>
            <a:spLocks noGrp="1" noChangeArrowheads="1"/>
          </p:cNvSpPr>
          <p:nvPr>
            <p:ph sz="half" idx="2"/>
          </p:nvPr>
        </p:nvSpPr>
        <p:spPr>
          <a:xfrm>
            <a:off x="4572000" y="1905000"/>
            <a:ext cx="3810000" cy="4114800"/>
          </a:xfrm>
        </p:spPr>
        <p:txBody>
          <a:bodyPr/>
          <a:lstStyle/>
          <a:p>
            <a:r>
              <a:rPr lang="en-US">
                <a:latin typeface="Kristen ITC" pitchFamily="66" charset="0"/>
                <a:cs typeface="Times New Roman" pitchFamily="18" charset="0"/>
              </a:rPr>
              <a:t>Assessments will follow the end of each chapter.</a:t>
            </a:r>
          </a:p>
          <a:p>
            <a:endParaRPr lang="en-US">
              <a:cs typeface="Times New Roman" pitchFamily="18" charset="0"/>
            </a:endParaRPr>
          </a:p>
          <a:p>
            <a:endParaRPr lang="en-US"/>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10000"/>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atin typeface="SF Fedora" pitchFamily="2" charset="0"/>
              </a:rPr>
              <a:t>Daily Writing Practice &amp; Daily Language Practice</a:t>
            </a:r>
          </a:p>
        </p:txBody>
      </p:sp>
      <p:sp>
        <p:nvSpPr>
          <p:cNvPr id="9219" name="Rectangle 3"/>
          <p:cNvSpPr>
            <a:spLocks noGrp="1" noChangeArrowheads="1"/>
          </p:cNvSpPr>
          <p:nvPr>
            <p:ph sz="half" idx="1"/>
          </p:nvPr>
        </p:nvSpPr>
        <p:spPr/>
        <p:txBody>
          <a:bodyPr/>
          <a:lstStyle/>
          <a:p>
            <a:r>
              <a:rPr lang="en-US" dirty="0">
                <a:latin typeface="Kristen ITC" pitchFamily="66" charset="0"/>
                <a:cs typeface="Times New Roman" pitchFamily="18" charset="0"/>
              </a:rPr>
              <a:t>Students will write and practice grammar-editing </a:t>
            </a:r>
            <a:r>
              <a:rPr lang="en-US" dirty="0" smtClean="0">
                <a:latin typeface="Kristen ITC" pitchFamily="66" charset="0"/>
                <a:cs typeface="Times New Roman" pitchFamily="18" charset="0"/>
              </a:rPr>
              <a:t>regularly (D.W.P</a:t>
            </a:r>
            <a:r>
              <a:rPr lang="en-US" dirty="0">
                <a:latin typeface="Kristen ITC" pitchFamily="66" charset="0"/>
                <a:cs typeface="Times New Roman" pitchFamily="18" charset="0"/>
              </a:rPr>
              <a:t>./D.L.P.) to improve skills focusing on sentence, paragraph, and essay structures. </a:t>
            </a:r>
            <a:endParaRPr lang="en-US" dirty="0">
              <a:cs typeface="Times New Roman" pitchFamily="18" charset="0"/>
            </a:endParaRPr>
          </a:p>
        </p:txBody>
      </p:sp>
      <p:sp>
        <p:nvSpPr>
          <p:cNvPr id="9220" name="Rectangle 4"/>
          <p:cNvSpPr>
            <a:spLocks noGrp="1" noChangeArrowheads="1"/>
          </p:cNvSpPr>
          <p:nvPr>
            <p:ph sz="half" idx="2"/>
          </p:nvPr>
        </p:nvSpPr>
        <p:spPr/>
        <p:txBody>
          <a:bodyPr/>
          <a:lstStyle/>
          <a:p>
            <a:r>
              <a:rPr lang="en-US" dirty="0">
                <a:latin typeface="Kristen ITC" pitchFamily="66" charset="0"/>
                <a:cs typeface="Times New Roman" pitchFamily="18" charset="0"/>
              </a:rPr>
              <a:t>It is important students have a notebook throughout the year so you can monitor progress.   </a:t>
            </a:r>
          </a:p>
          <a:p>
            <a:endParaRPr lang="en-US" dirty="0">
              <a:latin typeface="Kristen ITC" pitchFamily="66" charset="0"/>
              <a:cs typeface="Times New Roman" pitchFamily="18" charset="0"/>
            </a:endParaRPr>
          </a:p>
          <a:p>
            <a:endParaRPr lang="en-US" dirty="0">
              <a:cs typeface="Times New Roman" pitchFamily="18" charset="0"/>
            </a:endParaRPr>
          </a:p>
          <a:p>
            <a:endParaRPr lang="en-US" dirty="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7244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atin typeface="SF Fedora" pitchFamily="2" charset="0"/>
              </a:rPr>
              <a:t>Reading. . .</a:t>
            </a:r>
            <a:r>
              <a:rPr lang="en-US"/>
              <a:t> </a:t>
            </a:r>
          </a:p>
        </p:txBody>
      </p:sp>
      <p:sp>
        <p:nvSpPr>
          <p:cNvPr id="15363" name="Rectangle 3"/>
          <p:cNvSpPr>
            <a:spLocks noGrp="1" noChangeArrowheads="1"/>
          </p:cNvSpPr>
          <p:nvPr>
            <p:ph sz="half" idx="1"/>
          </p:nvPr>
        </p:nvSpPr>
        <p:spPr/>
        <p:txBody>
          <a:bodyPr/>
          <a:lstStyle/>
          <a:p>
            <a:r>
              <a:rPr lang="en-US" sz="2400" dirty="0">
                <a:latin typeface="Kristen ITC" pitchFamily="66" charset="0"/>
                <a:cs typeface="Times New Roman" pitchFamily="18" charset="0"/>
              </a:rPr>
              <a:t>I suggest that while there is required reading for these classes, please do not limit your reading to what is assigned. </a:t>
            </a:r>
            <a:r>
              <a:rPr lang="en-US" sz="2400" b="1" dirty="0">
                <a:latin typeface="Kristen ITC" pitchFamily="66" charset="0"/>
                <a:cs typeface="Times New Roman" pitchFamily="18" charset="0"/>
              </a:rPr>
              <a:t> </a:t>
            </a:r>
          </a:p>
          <a:p>
            <a:endParaRPr lang="en-US" sz="2400" b="1" dirty="0">
              <a:latin typeface="Kristen ITC" pitchFamily="66" charset="0"/>
              <a:cs typeface="Times New Roman" pitchFamily="18" charset="0"/>
            </a:endParaRPr>
          </a:p>
        </p:txBody>
      </p:sp>
      <p:sp>
        <p:nvSpPr>
          <p:cNvPr id="15364" name="Rectangle 4"/>
          <p:cNvSpPr>
            <a:spLocks noGrp="1" noChangeArrowheads="1"/>
          </p:cNvSpPr>
          <p:nvPr>
            <p:ph sz="half" idx="2"/>
          </p:nvPr>
        </p:nvSpPr>
        <p:spPr/>
        <p:txBody>
          <a:bodyPr/>
          <a:lstStyle/>
          <a:p>
            <a:r>
              <a:rPr lang="en-US">
                <a:latin typeface="Kristen ITC" pitchFamily="66" charset="0"/>
                <a:cs typeface="Times New Roman" pitchFamily="18" charset="0"/>
              </a:rPr>
              <a:t>Any reading that you do can only increase reading comprehension skills, which in turn will help your test taking skills in any area of academics.</a:t>
            </a:r>
          </a:p>
          <a:p>
            <a:endParaRPr lang="en-US">
              <a:latin typeface="Kristen ITC" pitchFamily="66" charset="0"/>
              <a:cs typeface="Times New Roman" pitchFamily="18" charset="0"/>
            </a:endParaRPr>
          </a:p>
          <a:p>
            <a:pPr>
              <a:buFontTx/>
              <a:buNone/>
            </a:pPr>
            <a:endParaRPr lang="en-US">
              <a:latin typeface="Kristen ITC" pitchFamily="66" charset="0"/>
              <a:cs typeface="Times New Roman" pitchFamily="18" charset="0"/>
            </a:endParaRPr>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32313"/>
            <a:ext cx="3429000"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800" smtClean="0">
                <a:latin typeface="SF Fedora" pitchFamily="2" charset="0"/>
                <a:cs typeface="Times New Roman" pitchFamily="18" charset="0"/>
              </a:rPr>
              <a:t>Art </a:t>
            </a:r>
            <a:endParaRPr lang="en-US" sz="4800" dirty="0">
              <a:latin typeface="SF Fedora" pitchFamily="2" charset="0"/>
              <a:cs typeface="Times New Roman" pitchFamily="18" charset="0"/>
            </a:endParaRPr>
          </a:p>
        </p:txBody>
      </p:sp>
      <p:sp>
        <p:nvSpPr>
          <p:cNvPr id="16387" name="Rectangle 3"/>
          <p:cNvSpPr>
            <a:spLocks noGrp="1" noChangeArrowheads="1"/>
          </p:cNvSpPr>
          <p:nvPr>
            <p:ph sz="half" idx="1"/>
          </p:nvPr>
        </p:nvSpPr>
        <p:spPr/>
        <p:txBody>
          <a:bodyPr/>
          <a:lstStyle/>
          <a:p>
            <a:r>
              <a:rPr lang="en-US" dirty="0" smtClean="0">
                <a:latin typeface="Comic Sans MS" pitchFamily="66" charset="0"/>
                <a:cs typeface="Times New Roman" pitchFamily="18" charset="0"/>
              </a:rPr>
              <a:t>We will focus on artists, their techniques and interpretations of the art </a:t>
            </a:r>
            <a:r>
              <a:rPr lang="en-US" dirty="0" smtClean="0">
                <a:latin typeface="Comic Sans MS" pitchFamily="66" charset="0"/>
                <a:cs typeface="Times New Roman" pitchFamily="18" charset="0"/>
              </a:rPr>
              <a:t>itself</a:t>
            </a:r>
            <a:r>
              <a:rPr lang="en-US" dirty="0">
                <a:latin typeface="Comic Sans MS" pitchFamily="66" charset="0"/>
                <a:cs typeface="Times New Roman" pitchFamily="18" charset="0"/>
              </a:rPr>
              <a:t> </a:t>
            </a:r>
            <a:r>
              <a:rPr lang="en-US" dirty="0" smtClean="0">
                <a:latin typeface="Comic Sans MS" pitchFamily="66" charset="0"/>
                <a:cs typeface="Times New Roman" pitchFamily="18" charset="0"/>
              </a:rPr>
              <a:t>as well as fun crafts that </a:t>
            </a:r>
            <a:r>
              <a:rPr lang="en-US" smtClean="0">
                <a:latin typeface="Comic Sans MS" pitchFamily="66" charset="0"/>
                <a:cs typeface="Times New Roman" pitchFamily="18" charset="0"/>
              </a:rPr>
              <a:t>integrate art.</a:t>
            </a:r>
            <a:endParaRPr lang="en-US" dirty="0">
              <a:latin typeface="Comic Sans MS" pitchFamily="66" charset="0"/>
              <a:cs typeface="Times New Roman" pitchFamily="18" charset="0"/>
            </a:endParaRPr>
          </a:p>
        </p:txBody>
      </p:sp>
      <p:sp>
        <p:nvSpPr>
          <p:cNvPr id="16388" name="Rectangle 4"/>
          <p:cNvSpPr>
            <a:spLocks noGrp="1" noChangeArrowheads="1"/>
          </p:cNvSpPr>
          <p:nvPr>
            <p:ph sz="half" idx="2"/>
          </p:nvPr>
        </p:nvSpPr>
        <p:spPr/>
        <p:txBody>
          <a:bodyPr/>
          <a:lstStyle/>
          <a:p>
            <a:r>
              <a:rPr lang="en-US" sz="2400" dirty="0" smtClean="0">
                <a:latin typeface="Comic Sans MS" pitchFamily="66" charset="0"/>
                <a:cs typeface="Times New Roman" pitchFamily="18" charset="0"/>
              </a:rPr>
              <a:t>Grades will be based upon progress and overall final project.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Bradley Hand ITC" pitchFamily="66" charset="0"/>
              </a:rPr>
              <a:t>Mrs. Coleman</a:t>
            </a:r>
            <a:endParaRPr lang="en-US" b="1" dirty="0">
              <a:latin typeface="Bradley Hand ITC" pitchFamily="66" charset="0"/>
            </a:endParaRPr>
          </a:p>
        </p:txBody>
      </p:sp>
      <p:sp>
        <p:nvSpPr>
          <p:cNvPr id="3" name="Subtitle 2"/>
          <p:cNvSpPr>
            <a:spLocks noGrp="1"/>
          </p:cNvSpPr>
          <p:nvPr>
            <p:ph type="subTitle" idx="1"/>
          </p:nvPr>
        </p:nvSpPr>
        <p:spPr/>
        <p:txBody>
          <a:bodyPr/>
          <a:lstStyle/>
          <a:p>
            <a:r>
              <a:rPr lang="en-US" dirty="0" smtClean="0">
                <a:latin typeface="Curlz MT" pitchFamily="82" charset="0"/>
              </a:rPr>
              <a:t>7</a:t>
            </a:r>
            <a:r>
              <a:rPr lang="en-US" baseline="30000" dirty="0" smtClean="0">
                <a:latin typeface="Curlz MT" pitchFamily="82" charset="0"/>
              </a:rPr>
              <a:t>th</a:t>
            </a:r>
            <a:r>
              <a:rPr lang="en-US" dirty="0">
                <a:latin typeface="Curlz MT" pitchFamily="82" charset="0"/>
              </a:rPr>
              <a:t> </a:t>
            </a:r>
            <a:r>
              <a:rPr lang="en-US" dirty="0" smtClean="0">
                <a:latin typeface="Curlz MT" pitchFamily="82" charset="0"/>
              </a:rPr>
              <a:t>Grade:  Vocabulary and English</a:t>
            </a:r>
          </a:p>
          <a:p>
            <a:r>
              <a:rPr lang="en-US" dirty="0" smtClean="0">
                <a:latin typeface="Curlz MT" pitchFamily="82" charset="0"/>
              </a:rPr>
              <a:t>8</a:t>
            </a:r>
            <a:r>
              <a:rPr lang="en-US" baseline="30000" dirty="0" smtClean="0">
                <a:latin typeface="Curlz MT" pitchFamily="82" charset="0"/>
              </a:rPr>
              <a:t>th</a:t>
            </a:r>
            <a:r>
              <a:rPr lang="en-US" dirty="0" smtClean="0">
                <a:latin typeface="Curlz MT" pitchFamily="82" charset="0"/>
              </a:rPr>
              <a:t> Grade:  Reading and English</a:t>
            </a:r>
          </a:p>
          <a:p>
            <a:r>
              <a:rPr lang="en-US" dirty="0" smtClean="0">
                <a:latin typeface="Curlz MT" pitchFamily="82" charset="0"/>
              </a:rPr>
              <a:t>Team Teaching Art with Mr. Capraro</a:t>
            </a:r>
          </a:p>
          <a:p>
            <a:endParaRPr lang="en-US" dirty="0" smtClean="0">
              <a:latin typeface="Curlz MT" pitchFamily="82" charset="0"/>
            </a:endParaRPr>
          </a:p>
        </p:txBody>
      </p:sp>
      <p:pic>
        <p:nvPicPr>
          <p:cNvPr id="2050" name="Picture 2" descr="C:\Users\colemankasmira\AppData\Local\Microsoft\Windows\Temporary Internet Files\Content.IE5\06PWZSQI\MC9004134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1263" y="595313"/>
            <a:ext cx="2219325" cy="235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420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atin typeface="SF Fedora" pitchFamily="2" charset="0"/>
              </a:rPr>
              <a:t>Rules</a:t>
            </a:r>
          </a:p>
        </p:txBody>
      </p:sp>
      <p:sp>
        <p:nvSpPr>
          <p:cNvPr id="2051" name="Rectangle 3"/>
          <p:cNvSpPr>
            <a:spLocks noGrp="1" noChangeArrowheads="1"/>
          </p:cNvSpPr>
          <p:nvPr>
            <p:ph sz="half" idx="1"/>
          </p:nvPr>
        </p:nvSpPr>
        <p:spPr/>
        <p:txBody>
          <a:bodyPr/>
          <a:lstStyle/>
          <a:p>
            <a:pPr lvl="0">
              <a:lnSpc>
                <a:spcPct val="90000"/>
              </a:lnSpc>
            </a:pPr>
            <a:r>
              <a:rPr lang="en-US" sz="2400" dirty="0">
                <a:solidFill>
                  <a:schemeClr val="tx1"/>
                </a:solidFill>
                <a:latin typeface="+mn-lt"/>
                <a:ea typeface="+mn-ea"/>
                <a:cs typeface="+mn-cs"/>
              </a:rPr>
              <a:t>No late class work or homework will be accepted!  If there are </a:t>
            </a:r>
            <a:r>
              <a:rPr lang="en-US" sz="2400" dirty="0" smtClean="0">
                <a:solidFill>
                  <a:schemeClr val="tx1"/>
                </a:solidFill>
                <a:latin typeface="+mn-lt"/>
                <a:ea typeface="+mn-ea"/>
                <a:cs typeface="+mn-cs"/>
              </a:rPr>
              <a:t>extenuating circumstances</a:t>
            </a:r>
            <a:r>
              <a:rPr lang="en-US" sz="2400" dirty="0">
                <a:solidFill>
                  <a:schemeClr val="tx1"/>
                </a:solidFill>
                <a:latin typeface="+mn-lt"/>
                <a:ea typeface="+mn-ea"/>
                <a:cs typeface="+mn-cs"/>
              </a:rPr>
              <a:t>, then half credit will be given if a signed parent excuse is stapled to the work. </a:t>
            </a:r>
            <a:r>
              <a:rPr lang="en-US" sz="2400" dirty="0" smtClean="0">
                <a:solidFill>
                  <a:schemeClr val="tx1"/>
                </a:solidFill>
                <a:latin typeface="+mn-lt"/>
                <a:ea typeface="+mn-ea"/>
                <a:cs typeface="+mn-cs"/>
              </a:rPr>
              <a:t>incomplete </a:t>
            </a:r>
            <a:r>
              <a:rPr lang="en-US" sz="2400" dirty="0">
                <a:solidFill>
                  <a:schemeClr val="tx1"/>
                </a:solidFill>
                <a:latin typeface="+mn-lt"/>
                <a:ea typeface="+mn-ea"/>
                <a:cs typeface="+mn-cs"/>
              </a:rPr>
              <a:t>for that assignment.</a:t>
            </a:r>
          </a:p>
          <a:p>
            <a:pPr marL="0" indent="0">
              <a:lnSpc>
                <a:spcPct val="90000"/>
              </a:lnSpc>
              <a:buNone/>
            </a:pPr>
            <a:r>
              <a:rPr lang="en-US" sz="2400" b="1" dirty="0">
                <a:cs typeface="Times New Roman" pitchFamily="18" charset="0"/>
              </a:rPr>
              <a:t> </a:t>
            </a:r>
            <a:r>
              <a:rPr lang="en-US" sz="2400" dirty="0">
                <a:cs typeface="Times New Roman" pitchFamily="18" charset="0"/>
              </a:rPr>
              <a:t>   </a:t>
            </a:r>
            <a:endParaRPr lang="en-US" sz="2400" dirty="0">
              <a:latin typeface="Comic Sans MS" pitchFamily="66" charset="0"/>
              <a:cs typeface="Times New Roman" pitchFamily="18" charset="0"/>
            </a:endParaRPr>
          </a:p>
        </p:txBody>
      </p:sp>
      <p:sp>
        <p:nvSpPr>
          <p:cNvPr id="2052" name="Rectangle 4"/>
          <p:cNvSpPr>
            <a:spLocks noGrp="1" noChangeArrowheads="1"/>
          </p:cNvSpPr>
          <p:nvPr>
            <p:ph sz="half" idx="2"/>
          </p:nvPr>
        </p:nvSpPr>
        <p:spPr/>
        <p:txBody>
          <a:bodyPr/>
          <a:lstStyle/>
          <a:p>
            <a:r>
              <a:rPr lang="en-US" dirty="0">
                <a:solidFill>
                  <a:schemeClr val="tx1"/>
                </a:solidFill>
                <a:latin typeface="+mn-lt"/>
                <a:ea typeface="+mn-ea"/>
                <a:cs typeface="+mn-cs"/>
              </a:rPr>
              <a:t>No more than one </a:t>
            </a:r>
            <a:r>
              <a:rPr lang="en-US" dirty="0" smtClean="0">
                <a:solidFill>
                  <a:schemeClr val="tx1"/>
                </a:solidFill>
                <a:latin typeface="+mn-lt"/>
                <a:ea typeface="+mn-ea"/>
                <a:cs typeface="+mn-cs"/>
              </a:rPr>
              <a:t>late assignment per </a:t>
            </a:r>
            <a:r>
              <a:rPr lang="en-US" dirty="0">
                <a:solidFill>
                  <a:schemeClr val="tx1"/>
                </a:solidFill>
                <a:latin typeface="+mn-lt"/>
                <a:ea typeface="+mn-ea"/>
                <a:cs typeface="+mn-cs"/>
              </a:rPr>
              <a:t>trimester per subject will be accepted without a parent teacher conference. </a:t>
            </a:r>
            <a:endParaRPr lang="en-US" dirty="0"/>
          </a:p>
        </p:txBody>
      </p:sp>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continued</a:t>
            </a:r>
            <a:endParaRPr lang="en-US" dirty="0"/>
          </a:p>
        </p:txBody>
      </p:sp>
      <p:sp>
        <p:nvSpPr>
          <p:cNvPr id="3" name="Content Placeholder 2"/>
          <p:cNvSpPr>
            <a:spLocks noGrp="1"/>
          </p:cNvSpPr>
          <p:nvPr>
            <p:ph sz="half" idx="1"/>
          </p:nvPr>
        </p:nvSpPr>
        <p:spPr/>
        <p:txBody>
          <a:bodyPr/>
          <a:lstStyle/>
          <a:p>
            <a:r>
              <a:rPr lang="en-US" dirty="0" smtClean="0">
                <a:latin typeface="Comic Sans MS" pitchFamily="66" charset="0"/>
                <a:cs typeface="Times New Roman" pitchFamily="18" charset="0"/>
              </a:rPr>
              <a:t>Turning in projects late will result in a deduction of the overall project grade per day.  </a:t>
            </a:r>
            <a:endParaRPr lang="en-US" dirty="0">
              <a:cs typeface="Times New Roman" pitchFamily="18" charset="0"/>
            </a:endParaRPr>
          </a:p>
        </p:txBody>
      </p:sp>
      <p:sp>
        <p:nvSpPr>
          <p:cNvPr id="4" name="Content Placeholder 3"/>
          <p:cNvSpPr>
            <a:spLocks noGrp="1"/>
          </p:cNvSpPr>
          <p:nvPr>
            <p:ph sz="half" idx="2"/>
          </p:nvPr>
        </p:nvSpPr>
        <p:spPr/>
        <p:txBody>
          <a:bodyPr/>
          <a:lstStyle/>
          <a:p>
            <a:r>
              <a:rPr lang="en-US" dirty="0" smtClean="0">
                <a:latin typeface="Comic Sans MS" pitchFamily="66" charset="0"/>
                <a:cs typeface="Times New Roman" pitchFamily="18" charset="0"/>
              </a:rPr>
              <a:t>If you have not done your homework, and choose to do it in class, you will receive an incomplete for that assignment.</a:t>
            </a:r>
            <a:endParaRPr lang="en-US" dirty="0" smtClean="0">
              <a:cs typeface="Times New Roman" pitchFamily="18" charset="0"/>
            </a:endParaRPr>
          </a:p>
          <a:p>
            <a:endParaRPr lang="en-US" dirty="0"/>
          </a:p>
        </p:txBody>
      </p:sp>
      <p:pic>
        <p:nvPicPr>
          <p:cNvPr id="3074" name="Picture 2" descr="C:\Users\colemankasmira\AppData\Local\Microsoft\Windows\Temporary Internet Files\Content.IE5\GW5I8H76\MP9004055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419600"/>
            <a:ext cx="3048000" cy="217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04449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atin typeface="SF Fedora" pitchFamily="2" charset="0"/>
              </a:rPr>
              <a:t>Absent</a:t>
            </a:r>
            <a:r>
              <a:rPr lang="en-US"/>
              <a:t> </a:t>
            </a:r>
            <a:r>
              <a:rPr lang="en-US">
                <a:latin typeface="SF Fedora" pitchFamily="2" charset="0"/>
              </a:rPr>
              <a:t>work</a:t>
            </a:r>
          </a:p>
        </p:txBody>
      </p:sp>
      <p:sp>
        <p:nvSpPr>
          <p:cNvPr id="3075" name="Rectangle 3"/>
          <p:cNvSpPr>
            <a:spLocks noGrp="1" noChangeArrowheads="1"/>
          </p:cNvSpPr>
          <p:nvPr>
            <p:ph sz="half" idx="1"/>
          </p:nvPr>
        </p:nvSpPr>
        <p:spPr/>
        <p:txBody>
          <a:bodyPr/>
          <a:lstStyle/>
          <a:p>
            <a:r>
              <a:rPr lang="en-US" sz="2400">
                <a:latin typeface="Comic Sans MS" pitchFamily="66" charset="0"/>
                <a:cs typeface="Times New Roman" pitchFamily="18" charset="0"/>
              </a:rPr>
              <a:t>For information on absent work please refer to the handbook.  Note that tests will be given on the day a student returns to school.  </a:t>
            </a:r>
          </a:p>
        </p:txBody>
      </p:sp>
      <p:sp>
        <p:nvSpPr>
          <p:cNvPr id="3076" name="Rectangle 4"/>
          <p:cNvSpPr>
            <a:spLocks noGrp="1" noChangeArrowheads="1"/>
          </p:cNvSpPr>
          <p:nvPr>
            <p:ph sz="half" idx="2"/>
          </p:nvPr>
        </p:nvSpPr>
        <p:spPr/>
        <p:txBody>
          <a:bodyPr/>
          <a:lstStyle/>
          <a:p>
            <a:r>
              <a:rPr lang="en-US" sz="2400">
                <a:latin typeface="Comic Sans MS" pitchFamily="66" charset="0"/>
                <a:cs typeface="Times New Roman" pitchFamily="18" charset="0"/>
              </a:rPr>
              <a:t>Approximately one-week notice is given before tests; therefore students should use their time wisely and study in advance for tests in case of illness or unforeseen circumstances.  </a:t>
            </a:r>
          </a:p>
          <a:p>
            <a:endParaRPr lang="en-US" sz="2400"/>
          </a:p>
        </p:txBody>
      </p:sp>
      <p:pic>
        <p:nvPicPr>
          <p:cNvPr id="3077" name="Picture 5" descr="C:\Program Files\Common Files\Microsoft Shared\Clipart\cagcat50\pe01931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329113"/>
            <a:ext cx="2362200" cy="191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atin typeface="SF Fedora" pitchFamily="2" charset="0"/>
              </a:rPr>
              <a:t>The Basics Work Best</a:t>
            </a:r>
          </a:p>
        </p:txBody>
      </p:sp>
      <p:sp>
        <p:nvSpPr>
          <p:cNvPr id="5123" name="Rectangle 3"/>
          <p:cNvSpPr>
            <a:spLocks noGrp="1" noChangeArrowheads="1"/>
          </p:cNvSpPr>
          <p:nvPr>
            <p:ph sz="half" idx="1"/>
          </p:nvPr>
        </p:nvSpPr>
        <p:spPr/>
        <p:txBody>
          <a:bodyPr/>
          <a:lstStyle/>
          <a:p>
            <a:r>
              <a:rPr lang="en-US">
                <a:latin typeface="Symbol" pitchFamily="18" charset="2"/>
                <a:cs typeface="Times New Roman" pitchFamily="18" charset="0"/>
              </a:rPr>
              <a:t>·</a:t>
            </a:r>
            <a:r>
              <a:rPr lang="en-US">
                <a:cs typeface="Times New Roman" pitchFamily="18" charset="0"/>
              </a:rPr>
              <a:t> </a:t>
            </a:r>
            <a:r>
              <a:rPr lang="en-US">
                <a:latin typeface="Comic Sans MS" pitchFamily="66" charset="0"/>
                <a:cs typeface="Times New Roman" pitchFamily="18" charset="0"/>
              </a:rPr>
              <a:t>Extra credit does not exist for these classes.  Do your work consistently, neatly, and with pride.  You will not need nor want extra credit.  </a:t>
            </a:r>
            <a:endParaRPr lang="en-US">
              <a:cs typeface="Times New Roman" pitchFamily="18" charset="0"/>
            </a:endParaRPr>
          </a:p>
        </p:txBody>
      </p:sp>
      <p:sp>
        <p:nvSpPr>
          <p:cNvPr id="5124" name="Rectangle 4"/>
          <p:cNvSpPr>
            <a:spLocks noGrp="1" noChangeArrowheads="1"/>
          </p:cNvSpPr>
          <p:nvPr>
            <p:ph sz="half" idx="2"/>
          </p:nvPr>
        </p:nvSpPr>
        <p:spPr/>
        <p:txBody>
          <a:bodyPr/>
          <a:lstStyle/>
          <a:p>
            <a:r>
              <a:rPr lang="en-US">
                <a:latin typeface="Symbol" pitchFamily="18" charset="2"/>
                <a:cs typeface="Times New Roman" pitchFamily="18" charset="0"/>
              </a:rPr>
              <a:t>·</a:t>
            </a:r>
            <a:r>
              <a:rPr lang="en-US">
                <a:latin typeface="Comic Sans MS" pitchFamily="66" charset="0"/>
                <a:cs typeface="Times New Roman" pitchFamily="18" charset="0"/>
              </a:rPr>
              <a:t> No name, no credit!  No full heading, no full credit!  Not legible, no credit!</a:t>
            </a:r>
          </a:p>
          <a:p>
            <a:endParaRPr lang="en-US"/>
          </a:p>
        </p:txBody>
      </p:sp>
      <p:pic>
        <p:nvPicPr>
          <p:cNvPr id="5152" name="Picture 32" descr="C:\Documents and Settings\colemankasmira.RAIDERS\Application Data\Microsoft\Media Catalog\Downloaded Clips\claf\j04384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495800"/>
            <a:ext cx="1316038"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atin typeface="SF Fedora" pitchFamily="2" charset="0"/>
              </a:rPr>
              <a:t>Respect Others</a:t>
            </a:r>
          </a:p>
        </p:txBody>
      </p:sp>
      <p:sp>
        <p:nvSpPr>
          <p:cNvPr id="6147" name="Rectangle 3"/>
          <p:cNvSpPr>
            <a:spLocks noGrp="1" noChangeArrowheads="1"/>
          </p:cNvSpPr>
          <p:nvPr>
            <p:ph sz="half" idx="1"/>
          </p:nvPr>
        </p:nvSpPr>
        <p:spPr/>
        <p:txBody>
          <a:bodyPr/>
          <a:lstStyle/>
          <a:p>
            <a:pPr>
              <a:buFontTx/>
              <a:buNone/>
            </a:pPr>
            <a:r>
              <a:rPr lang="en-US" dirty="0">
                <a:cs typeface="Times New Roman" pitchFamily="18" charset="0"/>
              </a:rPr>
              <a:t>  </a:t>
            </a:r>
            <a:endParaRPr lang="en-US" dirty="0"/>
          </a:p>
        </p:txBody>
      </p:sp>
      <p:sp>
        <p:nvSpPr>
          <p:cNvPr id="6148" name="Rectangle 4"/>
          <p:cNvSpPr>
            <a:spLocks noGrp="1" noChangeArrowheads="1"/>
          </p:cNvSpPr>
          <p:nvPr>
            <p:ph sz="half" idx="2"/>
          </p:nvPr>
        </p:nvSpPr>
        <p:spPr/>
        <p:txBody>
          <a:bodyPr/>
          <a:lstStyle/>
          <a:p>
            <a:pPr marL="0" indent="0">
              <a:buNone/>
            </a:pPr>
            <a:r>
              <a:rPr lang="en-US" sz="2400" dirty="0" smtClean="0">
                <a:latin typeface="Comic Sans MS" pitchFamily="66" charset="0"/>
                <a:cs typeface="Times New Roman" pitchFamily="18" charset="0"/>
              </a:rPr>
              <a:t>Respect all </a:t>
            </a:r>
            <a:r>
              <a:rPr lang="en-US" sz="2400" dirty="0">
                <a:latin typeface="Comic Sans MS" pitchFamily="66" charset="0"/>
                <a:cs typeface="Times New Roman" pitchFamily="18" charset="0"/>
              </a:rPr>
              <a:t>people, ideas, and property, including textbooks. If you lose, alter or destroy any textbooks you will be charged for them so they can be replaced.</a:t>
            </a:r>
            <a:endParaRPr lang="en-US" sz="2400" dirty="0">
              <a:cs typeface="Times New Roman" pitchFamily="18" charset="0"/>
            </a:endParaRPr>
          </a:p>
          <a:p>
            <a:endParaRPr lang="en-US" sz="2400" dirty="0"/>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7" y="1295400"/>
            <a:ext cx="27336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atin typeface="SF Fedora" pitchFamily="2" charset="0"/>
              </a:rPr>
              <a:t>Responsibility</a:t>
            </a:r>
            <a:r>
              <a:rPr lang="en-US">
                <a:cs typeface="Times New Roman" pitchFamily="18" charset="0"/>
              </a:rPr>
              <a:t>      </a:t>
            </a:r>
            <a:endParaRPr lang="en-US">
              <a:latin typeface="Comic Sans MS" pitchFamily="66" charset="0"/>
              <a:cs typeface="Times New Roman" pitchFamily="18" charset="0"/>
            </a:endParaRPr>
          </a:p>
        </p:txBody>
      </p:sp>
      <p:pic>
        <p:nvPicPr>
          <p:cNvPr id="717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905000"/>
            <a:ext cx="3886200" cy="4267200"/>
          </a:xfrm>
        </p:spPr>
      </p:pic>
      <p:sp>
        <p:nvSpPr>
          <p:cNvPr id="7172" name="Rectangle 4"/>
          <p:cNvSpPr>
            <a:spLocks noGrp="1" noChangeArrowheads="1"/>
          </p:cNvSpPr>
          <p:nvPr>
            <p:ph sz="half" idx="2"/>
          </p:nvPr>
        </p:nvSpPr>
        <p:spPr/>
        <p:txBody>
          <a:bodyPr/>
          <a:lstStyle/>
          <a:p>
            <a:endParaRPr lang="en-US" dirty="0">
              <a:latin typeface="Comic Sans MS" pitchFamily="66" charset="0"/>
              <a:cs typeface="Times New Roman" pitchFamily="18" charset="0"/>
            </a:endParaRPr>
          </a:p>
          <a:p>
            <a:r>
              <a:rPr lang="en-US" sz="3200" dirty="0">
                <a:latin typeface="Comic Sans MS" pitchFamily="66" charset="0"/>
                <a:cs typeface="Times New Roman" pitchFamily="18" charset="0"/>
              </a:rPr>
              <a:t>You must show responsibility for your own </a:t>
            </a:r>
            <a:r>
              <a:rPr lang="en-US" sz="3200" dirty="0" smtClean="0">
                <a:latin typeface="Comic Sans MS" pitchFamily="66" charset="0"/>
                <a:cs typeface="Times New Roman" pitchFamily="18" charset="0"/>
              </a:rPr>
              <a:t>behavior, learning, and </a:t>
            </a:r>
            <a:r>
              <a:rPr lang="en-US" sz="3200" dirty="0">
                <a:latin typeface="Comic Sans MS" pitchFamily="66" charset="0"/>
                <a:cs typeface="Times New Roman" pitchFamily="18" charset="0"/>
              </a:rPr>
              <a:t>work habits.  </a:t>
            </a:r>
          </a:p>
          <a:p>
            <a:endParaRPr lang="en-US" sz="3200" dirty="0"/>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latin typeface="SF Fedora" pitchFamily="2" charset="0"/>
              </a:rPr>
              <a:t>Standards Based </a:t>
            </a:r>
            <a:r>
              <a:rPr lang="en-US" dirty="0" smtClean="0">
                <a:latin typeface="SF Fedora" pitchFamily="2" charset="0"/>
                <a:cs typeface="Times New Roman" pitchFamily="18" charset="0"/>
              </a:rPr>
              <a:t>Curriculum with an integration of the common core standards</a:t>
            </a:r>
            <a:r>
              <a:rPr lang="en-US" dirty="0" smtClean="0"/>
              <a:t> </a:t>
            </a:r>
            <a:endParaRPr lang="en-US" dirty="0"/>
          </a:p>
        </p:txBody>
      </p:sp>
      <p:sp>
        <p:nvSpPr>
          <p:cNvPr id="10243" name="Rectangle 3"/>
          <p:cNvSpPr>
            <a:spLocks noGrp="1" noChangeArrowheads="1"/>
          </p:cNvSpPr>
          <p:nvPr>
            <p:ph sz="half" idx="1"/>
          </p:nvPr>
        </p:nvSpPr>
        <p:spPr/>
        <p:txBody>
          <a:bodyPr/>
          <a:lstStyle/>
          <a:p>
            <a:r>
              <a:rPr lang="en-US">
                <a:latin typeface="Kristen ITC" pitchFamily="66" charset="0"/>
                <a:cs typeface="Times New Roman" pitchFamily="18" charset="0"/>
              </a:rPr>
              <a:t>Two writing projects per trimester will be required. </a:t>
            </a:r>
          </a:p>
          <a:p>
            <a:endParaRPr lang="en-US" b="1">
              <a:latin typeface="Kristen ITC" pitchFamily="66" charset="0"/>
              <a:cs typeface="Times New Roman" pitchFamily="18" charset="0"/>
            </a:endParaRPr>
          </a:p>
        </p:txBody>
      </p:sp>
      <p:sp>
        <p:nvSpPr>
          <p:cNvPr id="10244" name="Rectangle 4"/>
          <p:cNvSpPr>
            <a:spLocks noGrp="1" noChangeArrowheads="1"/>
          </p:cNvSpPr>
          <p:nvPr>
            <p:ph sz="half" idx="2"/>
          </p:nvPr>
        </p:nvSpPr>
        <p:spPr/>
        <p:txBody>
          <a:bodyPr/>
          <a:lstStyle/>
          <a:p>
            <a:r>
              <a:rPr lang="en-US" sz="2400" b="1">
                <a:latin typeface="Kristen ITC" pitchFamily="66" charset="0"/>
                <a:cs typeface="Times New Roman" pitchFamily="18" charset="0"/>
              </a:rPr>
              <a:t>Students may be required to complete some aspects of projects in class and while the final project is the goal, the process is just as important.</a:t>
            </a:r>
            <a:r>
              <a:rPr lang="en-US" sz="2400">
                <a:latin typeface="Kristen ITC" pitchFamily="66" charset="0"/>
                <a:cs typeface="Times New Roman" pitchFamily="18" charset="0"/>
              </a:rPr>
              <a:t>  </a:t>
            </a:r>
            <a:r>
              <a:rPr lang="en-US" sz="2400" b="1">
                <a:latin typeface="Kristen ITC" pitchFamily="66" charset="0"/>
                <a:cs typeface="Times New Roman" pitchFamily="18" charset="0"/>
              </a:rPr>
              <a:t>If you choose not to participate, it will reflect upon the overall grades.  </a:t>
            </a:r>
          </a:p>
          <a:p>
            <a:endParaRPr lang="en-US" sz="2400" b="1">
              <a:latin typeface="Kristen ITC" pitchFamily="66" charset="0"/>
              <a:cs typeface="Times New Roman" pitchFamily="18" charset="0"/>
            </a:endParaRPr>
          </a:p>
          <a:p>
            <a:endParaRPr lang="en-US" sz="2400"/>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81425"/>
            <a:ext cx="34290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323</TotalTime>
  <Words>625</Words>
  <Application>Microsoft Office PowerPoint</Application>
  <PresentationFormat>On-screen Show (4:3)</PresentationFormat>
  <Paragraphs>63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Mrs. Coleman</vt:lpstr>
      <vt:lpstr>Rules</vt:lpstr>
      <vt:lpstr>Rules continued</vt:lpstr>
      <vt:lpstr>Absent work</vt:lpstr>
      <vt:lpstr>The Basics Work Best</vt:lpstr>
      <vt:lpstr>Respect Others</vt:lpstr>
      <vt:lpstr>Responsibility      </vt:lpstr>
      <vt:lpstr>Standards Based Curriculum with an integration of the common core standards </vt:lpstr>
      <vt:lpstr>The Writing Projects for 7th Grade</vt:lpstr>
      <vt:lpstr>7th Grade Vocabulary </vt:lpstr>
      <vt:lpstr>8th Grade Writing  Projects</vt:lpstr>
      <vt:lpstr>7th and 8th Grammar Curriculum</vt:lpstr>
      <vt:lpstr>Daily Writing Practice &amp; Daily Language Practice</vt:lpstr>
      <vt:lpstr>Reading. . . </vt:lpstr>
      <vt:lpstr>Art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dc:title>
  <dc:creator>ColemanKasmira</dc:creator>
  <cp:lastModifiedBy>Kasmira Coleman</cp:lastModifiedBy>
  <cp:revision>17</cp:revision>
  <dcterms:created xsi:type="dcterms:W3CDTF">2009-09-08T20:48:58Z</dcterms:created>
  <dcterms:modified xsi:type="dcterms:W3CDTF">2015-08-31T16:29:52Z</dcterms:modified>
</cp:coreProperties>
</file>